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1"/>
  </p:notesMasterIdLst>
  <p:sldIdLst>
    <p:sldId id="256" r:id="rId2"/>
    <p:sldId id="781" r:id="rId3"/>
    <p:sldId id="2147376847" r:id="rId4"/>
    <p:sldId id="272" r:id="rId5"/>
    <p:sldId id="269" r:id="rId6"/>
    <p:sldId id="2147376877" r:id="rId7"/>
    <p:sldId id="1481" r:id="rId8"/>
    <p:sldId id="1479" r:id="rId9"/>
    <p:sldId id="2147376878" r:id="rId10"/>
    <p:sldId id="1484" r:id="rId11"/>
    <p:sldId id="1486" r:id="rId12"/>
    <p:sldId id="1487" r:id="rId13"/>
    <p:sldId id="1485" r:id="rId14"/>
    <p:sldId id="1488" r:id="rId15"/>
    <p:sldId id="2147376879" r:id="rId16"/>
    <p:sldId id="1480" r:id="rId17"/>
    <p:sldId id="1482" r:id="rId18"/>
    <p:sldId id="1483" r:id="rId19"/>
    <p:sldId id="1375" r:id="rId20"/>
  </p:sldIdLst>
  <p:sldSz cx="9144000" cy="5143500" type="screen16x9"/>
  <p:notesSz cx="6858000" cy="9144000"/>
  <p:embeddedFontLst>
    <p:embeddedFont>
      <p:font typeface="Microsoft YaHei" panose="020B0503020204020204" pitchFamily="34" charset="-122"/>
      <p:regular r:id="rId22"/>
      <p:bold r:id="rId23"/>
    </p:embeddedFont>
    <p:embeddedFont>
      <p:font typeface="Stencil" panose="040409050D0802020404" pitchFamily="82" charset="0"/>
      <p:regular r:id="rId24"/>
    </p:embeddedFont>
    <p:embeddedFont>
      <p:font typeface="华文楷体" panose="02010600040101010101" pitchFamily="2" charset="-122"/>
      <p:regular r:id="rId25"/>
    </p:embeddedFont>
    <p:embeddedFont>
      <p:font typeface="Visby Round CF" panose="02010600030101010101" charset="0"/>
      <p:regular r:id="rId26"/>
      <p:italic r:id="rId27"/>
    </p:embeddedFont>
    <p:embeddedFont>
      <p:font typeface="Visby Round CF Bold" panose="02010600030101010101" charset="0"/>
      <p:bold r:id="rId28"/>
      <p:boldItalic r:id="rId29"/>
    </p:embeddedFont>
    <p:embeddedFont>
      <p:font typeface="Visby Round CF Heavy" panose="02010600030101010101" charset="0"/>
      <p:bold r:id="rId30"/>
      <p:boldItalic r:id="rId31"/>
    </p:embeddedFont>
    <p:embeddedFont>
      <p:font typeface="Microsoft YaHei" panose="020B0503020204020204" pitchFamily="34" charset="-122"/>
      <p:regular r:id="rId22"/>
      <p:bold r:id="rId23"/>
    </p:embeddedFont>
    <p:embeddedFont>
      <p:font typeface="Helvetica" panose="020B0604020202020204" pitchFamily="34" charset="0"/>
      <p:regular r:id="rId32"/>
      <p:bold r:id="rId33"/>
      <p:italic r:id="rId34"/>
      <p:boldItalic r:id="rId35"/>
    </p:embeddedFont>
    <p:embeddedFont>
      <p:font typeface="Segoe UI Semibold" panose="020B0702040204020203" pitchFamily="34" charset="0"/>
      <p:bold r:id="rId36"/>
      <p:boldItalic r:id="rId37"/>
    </p:embeddedFont>
    <p:embeddedFont>
      <p:font typeface="Aharoni" panose="02010600030101010101" charset="-79"/>
      <p:bold r:id="rId38"/>
    </p:embeddedFont>
    <p:embeddedFont>
      <p:font typeface="等线" panose="02010600030101010101" pitchFamily="2" charset="-122"/>
      <p:regular r:id="rId39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" id="{FA4AD83C-3DAC-44D6-9CB1-009C09B88841}">
          <p14:sldIdLst>
            <p14:sldId id="256"/>
            <p14:sldId id="781"/>
            <p14:sldId id="2147376847"/>
            <p14:sldId id="272"/>
            <p14:sldId id="269"/>
            <p14:sldId id="2147376877"/>
            <p14:sldId id="1481"/>
            <p14:sldId id="1479"/>
            <p14:sldId id="2147376878"/>
            <p14:sldId id="1484"/>
            <p14:sldId id="1486"/>
            <p14:sldId id="1487"/>
            <p14:sldId id="1485"/>
            <p14:sldId id="1488"/>
            <p14:sldId id="2147376879"/>
            <p14:sldId id="1480"/>
            <p14:sldId id="1482"/>
            <p14:sldId id="1483"/>
          </p14:sldIdLst>
        </p14:section>
        <p14:section name="ServoStudio+" id="{6DFBF8B2-89E7-4B5F-805C-EE5E9FEEF359}">
          <p14:sldIdLst>
            <p14:sldId id="1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1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12" userDrawn="1">
          <p15:clr>
            <a:srgbClr val="A4A3A4"/>
          </p15:clr>
        </p15:guide>
        <p15:guide id="4" pos="5440" userDrawn="1">
          <p15:clr>
            <a:srgbClr val="A4A3A4"/>
          </p15:clr>
        </p15:guide>
        <p15:guide id="5" orient="horz" pos="468" userDrawn="1">
          <p15:clr>
            <a:srgbClr val="A4A3A4"/>
          </p15:clr>
        </p15:guide>
        <p15:guide id="6" orient="horz" pos="560" userDrawn="1">
          <p15:clr>
            <a:srgbClr val="A4A3A4"/>
          </p15:clr>
        </p15:guide>
        <p15:guide id="7" orient="horz" pos="2944" userDrawn="1">
          <p15:clr>
            <a:srgbClr val="A4A3A4"/>
          </p15:clr>
        </p15:guide>
        <p15:guide id="8" orient="horz" pos="28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gan Mu" initials="LM" lastIdx="1" clrIdx="0">
    <p:extLst>
      <p:ext uri="{19B8F6BF-5375-455C-9EA6-DF929625EA0E}">
        <p15:presenceInfo xmlns:p15="http://schemas.microsoft.com/office/powerpoint/2012/main" userId="Logan M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2"/>
    <a:srgbClr val="11826C"/>
    <a:srgbClr val="FFFFFF"/>
    <a:srgbClr val="F2F2F2"/>
    <a:srgbClr val="C68474"/>
    <a:srgbClr val="187865"/>
    <a:srgbClr val="044541"/>
    <a:srgbClr val="152027"/>
    <a:srgbClr val="091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62" autoAdjust="0"/>
    <p:restoredTop sz="96374" autoAdjust="0"/>
  </p:normalViewPr>
  <p:slideViewPr>
    <p:cSldViewPr snapToGrid="0">
      <p:cViewPr varScale="1">
        <p:scale>
          <a:sx n="72" d="100"/>
          <a:sy n="72" d="100"/>
        </p:scale>
        <p:origin x="78" y="762"/>
      </p:cViewPr>
      <p:guideLst>
        <p:guide orient="horz" pos="1712"/>
        <p:guide pos="2880"/>
        <p:guide pos="312"/>
        <p:guide pos="5440"/>
        <p:guide orient="horz" pos="468"/>
        <p:guide orient="horz" pos="560"/>
        <p:guide orient="horz" pos="2944"/>
        <p:guide orient="horz" pos="28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632" y="114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8E772-C5BA-4F71-9D50-43A82433E224}" type="datetimeFigureOut">
              <a:rPr lang="en-IL" smtClean="0"/>
              <a:t>07/13/2026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58C50-50E7-47B8-B611-38E9982C79C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03648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58C50-50E7-47B8-B611-38E9982C79CC}" type="slidenum">
              <a:rPr lang="en-IL" smtClean="0"/>
              <a:t>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12391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58C50-50E7-47B8-B611-38E9982C79CC}" type="slidenum">
              <a:rPr lang="en-IL" smtClean="0"/>
              <a:t>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51463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58C50-50E7-47B8-B611-38E9982C79CC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70373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58C50-50E7-47B8-B611-38E9982C79CC}" type="slidenum">
              <a:rPr lang="en-IL" smtClean="0"/>
              <a:t>14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05390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02212-2EA1-4B78-82DC-935B2F2F3451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C58C50-50E7-47B8-B611-38E9982C79CC}" type="slidenum">
              <a:rPr lang="en-IL" smtClean="0"/>
              <a:t>18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3794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06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81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42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A67CADB-62C3-9D68-586E-71E6E46FF5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5723700-1B99-7421-7280-4D116CC99A97}"/>
              </a:ext>
            </a:extLst>
          </p:cNvPr>
          <p:cNvSpPr/>
          <p:nvPr userDrawn="1"/>
        </p:nvSpPr>
        <p:spPr>
          <a:xfrm>
            <a:off x="0" y="1695796"/>
            <a:ext cx="5187142" cy="3447704"/>
          </a:xfrm>
          <a:prstGeom prst="rect">
            <a:avLst/>
          </a:prstGeom>
          <a:gradFill flip="none" rotWithShape="1">
            <a:gsLst>
              <a:gs pos="0">
                <a:srgbClr val="091217">
                  <a:alpha val="0"/>
                </a:srgbClr>
              </a:gs>
              <a:gs pos="97000">
                <a:srgbClr val="187865">
                  <a:alpha val="84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670B25-723C-25D2-960F-D2846C47C3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240" y="2227333"/>
            <a:ext cx="4458422" cy="1101915"/>
          </a:xfrm>
          <a:prstGeom prst="rect">
            <a:avLst/>
          </a:prstGeom>
        </p:spPr>
        <p:txBody>
          <a:bodyPr anchor="t"/>
          <a:lstStyle>
            <a:lvl1pPr algn="l">
              <a:defRPr sz="3300">
                <a:solidFill>
                  <a:schemeClr val="bg1"/>
                </a:solidFill>
                <a:effectLst/>
                <a:latin typeface="Visby Round CF Heavy" panose="00000A00000000000000" pitchFamily="50" charset="0"/>
              </a:defRPr>
            </a:lvl1pPr>
          </a:lstStyle>
          <a:p>
            <a:r>
              <a:rPr lang="en-US"/>
              <a:t>Presentation Title – Click to Edit</a:t>
            </a:r>
            <a:endParaRPr lang="en-IL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F961F56-8672-C6C8-80FD-62D70B1DE8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9502" y="3417094"/>
            <a:ext cx="3566160" cy="38597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>
                <a:solidFill>
                  <a:srgbClr val="FFC3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sby Round CF Heavy" panose="00000A00000000000000" pitchFamily="50" charset="0"/>
              </a:defRPr>
            </a:lvl1pPr>
          </a:lstStyle>
          <a:p>
            <a:pPr lvl="0"/>
            <a:r>
              <a:rPr lang="en-US"/>
              <a:t>Your name here</a:t>
            </a:r>
            <a:endParaRPr lang="en-IL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1C50EE7-ACA4-1541-274F-1E51AFD9EC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7241" y="3417094"/>
            <a:ext cx="773906" cy="735806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pic</a:t>
            </a:r>
            <a:endParaRPr lang="en-IL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84A2228A-369E-74F5-6D88-A184C30C6B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9502" y="3803074"/>
            <a:ext cx="3566160" cy="34982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3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sby Round CF Heavy" panose="00000A00000000000000" pitchFamily="50" charset="0"/>
              </a:defRPr>
            </a:lvl1pPr>
          </a:lstStyle>
          <a:p>
            <a:pPr lvl="0"/>
            <a:r>
              <a:rPr lang="en-US"/>
              <a:t>Your name here</a:t>
            </a:r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4375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5126D1-E869-4296-AF16-A8C6B1DC488C}"/>
              </a:ext>
            </a:extLst>
          </p:cNvPr>
          <p:cNvSpPr/>
          <p:nvPr userDrawn="1"/>
        </p:nvSpPr>
        <p:spPr>
          <a:xfrm>
            <a:off x="0" y="876300"/>
            <a:ext cx="9144000" cy="4267200"/>
          </a:xfrm>
          <a:prstGeom prst="rect">
            <a:avLst/>
          </a:prstGeom>
          <a:solidFill>
            <a:srgbClr val="091217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013">
              <a:solidFill>
                <a:schemeClr val="bg1"/>
              </a:solidFill>
              <a:latin typeface="Visby Round CF Heavy" panose="00000A00000000000000" pitchFamily="50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7C774A-C9AC-03B3-33B2-D9AE6337BEBC}"/>
              </a:ext>
            </a:extLst>
          </p:cNvPr>
          <p:cNvSpPr/>
          <p:nvPr userDrawn="1"/>
        </p:nvSpPr>
        <p:spPr>
          <a:xfrm>
            <a:off x="0" y="0"/>
            <a:ext cx="9144000" cy="876300"/>
          </a:xfrm>
          <a:prstGeom prst="rect">
            <a:avLst/>
          </a:prstGeom>
          <a:solidFill>
            <a:srgbClr val="11826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013">
              <a:solidFill>
                <a:schemeClr val="bg1"/>
              </a:solidFill>
              <a:latin typeface="Visby Round CF Heavy" panose="00000A00000000000000" pitchFamily="50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D424F-74FD-CC2C-D8E9-F9978D8F5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76299"/>
          </a:xfrm>
          <a:prstGeom prst="rect">
            <a:avLst/>
          </a:prstGeom>
        </p:spPr>
        <p:txBody>
          <a:bodyPr anchor="ctr"/>
          <a:lstStyle>
            <a:lvl1pPr marL="540000">
              <a:defRPr sz="3000">
                <a:solidFill>
                  <a:schemeClr val="bg1"/>
                </a:solidFill>
                <a:latin typeface="Visby Round CF Heavy" panose="00000A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60829-978E-1E7C-6D7F-A3EA19DE9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03515"/>
            <a:ext cx="7886700" cy="352920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  <a:latin typeface="Visby Round CF" panose="00000500000000000000" pitchFamily="50" charset="0"/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  <a:latin typeface="Visby Round CF" panose="00000500000000000000" pitchFamily="50" charset="0"/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  <a:latin typeface="Visby Round CF" panose="00000500000000000000" pitchFamily="50" charset="0"/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  <a:latin typeface="Visby Round CF" panose="00000500000000000000" pitchFamily="50" charset="0"/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  <a:latin typeface="Visby Round CF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9EABF-139C-3204-DE0A-F26075E2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isby Round CF Heavy" panose="00000A00000000000000" pitchFamily="50" charset="0"/>
              </a:defRPr>
            </a:lvl1pPr>
          </a:lstStyle>
          <a:p>
            <a:fld id="{E9ECCAF5-215E-4644-8718-284A9FC34B12}" type="datetimeFigureOut">
              <a:rPr lang="en-IL" smtClean="0"/>
              <a:pPr/>
              <a:t>07/13/2026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27A1B-923A-373C-9FF5-2DDEDEE02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Visby Round CF Heavy" panose="00000A00000000000000" pitchFamily="50" charset="0"/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42320-E527-A7F2-5F6E-0772D545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Visby Round CF Heavy" panose="00000A00000000000000" pitchFamily="50" charset="0"/>
              </a:defRPr>
            </a:lvl1pPr>
          </a:lstStyle>
          <a:p>
            <a:fld id="{5347009D-580C-4486-BFC5-4CCFDABB9F85}" type="slidenum">
              <a:rPr lang="en-IL" smtClean="0"/>
              <a:pPr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394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5126D1-E869-4296-AF16-A8C6B1DC488C}"/>
              </a:ext>
            </a:extLst>
          </p:cNvPr>
          <p:cNvSpPr/>
          <p:nvPr userDrawn="1"/>
        </p:nvSpPr>
        <p:spPr>
          <a:xfrm>
            <a:off x="0" y="876300"/>
            <a:ext cx="9144000" cy="4267200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013">
              <a:latin typeface="Visby Round CF Heavy" panose="00000A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60829-978E-1E7C-6D7F-A3EA19DE9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03515"/>
            <a:ext cx="5486400" cy="352920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latin typeface="Visby Round CF" panose="00000500000000000000" pitchFamily="50" charset="0"/>
              </a:defRPr>
            </a:lvl1pPr>
            <a:lvl2pPr>
              <a:lnSpc>
                <a:spcPct val="100000"/>
              </a:lnSpc>
              <a:defRPr>
                <a:latin typeface="Visby Round CF" panose="00000500000000000000" pitchFamily="50" charset="0"/>
              </a:defRPr>
            </a:lvl2pPr>
            <a:lvl3pPr>
              <a:lnSpc>
                <a:spcPct val="100000"/>
              </a:lnSpc>
              <a:defRPr>
                <a:latin typeface="Visby Round CF" panose="00000500000000000000" pitchFamily="50" charset="0"/>
              </a:defRPr>
            </a:lvl3pPr>
            <a:lvl4pPr>
              <a:lnSpc>
                <a:spcPct val="100000"/>
              </a:lnSpc>
              <a:defRPr>
                <a:latin typeface="Visby Round CF" panose="00000500000000000000" pitchFamily="50" charset="0"/>
              </a:defRPr>
            </a:lvl4pPr>
            <a:lvl5pPr>
              <a:lnSpc>
                <a:spcPct val="100000"/>
              </a:lnSpc>
              <a:defRPr>
                <a:latin typeface="Visby Round CF" panose="000005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9EABF-139C-3204-DE0A-F26075E26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>
                <a:latin typeface="Visby Round CF Heavy" panose="00000A00000000000000" pitchFamily="50" charset="0"/>
              </a:defRPr>
            </a:lvl1pPr>
          </a:lstStyle>
          <a:p>
            <a:fld id="{E9ECCAF5-215E-4644-8718-284A9FC34B12}" type="datetimeFigureOut">
              <a:rPr lang="en-IL" smtClean="0"/>
              <a:pPr/>
              <a:t>07/13/2026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27A1B-923A-373C-9FF5-2DDEDEE02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Visby Round CF Heavy" panose="00000A00000000000000" pitchFamily="50" charset="0"/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42320-E527-A7F2-5F6E-0772D545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Visby Round CF Heavy" panose="00000A00000000000000" pitchFamily="50" charset="0"/>
              </a:defRPr>
            </a:lvl1pPr>
          </a:lstStyle>
          <a:p>
            <a:fld id="{5347009D-580C-4486-BFC5-4CCFDABB9F85}" type="slidenum">
              <a:rPr lang="en-IL" smtClean="0"/>
              <a:pPr/>
              <a:t>‹#›</a:t>
            </a:fld>
            <a:endParaRPr lang="en-IL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2749995-02C9-275A-7AC2-0F0A2872EA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5050" y="876301"/>
            <a:ext cx="3028949" cy="42671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Visby Round CF Heavy" panose="00000A00000000000000" pitchFamily="50" charset="0"/>
              </a:defRPr>
            </a:lvl1pPr>
          </a:lstStyle>
          <a:p>
            <a:r>
              <a:rPr lang="en-US"/>
              <a:t>Picture</a:t>
            </a:r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7C774A-C9AC-03B3-33B2-D9AE6337BEBC}"/>
              </a:ext>
            </a:extLst>
          </p:cNvPr>
          <p:cNvSpPr/>
          <p:nvPr userDrawn="1"/>
        </p:nvSpPr>
        <p:spPr>
          <a:xfrm>
            <a:off x="0" y="0"/>
            <a:ext cx="9144000" cy="876300"/>
          </a:xfrm>
          <a:prstGeom prst="rect">
            <a:avLst/>
          </a:prstGeom>
          <a:solidFill>
            <a:srgbClr val="11826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013">
              <a:latin typeface="Visby Round CF Heavy" panose="00000A00000000000000" pitchFamily="50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D424F-74FD-CC2C-D8E9-F9978D8F5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76299"/>
          </a:xfrm>
          <a:prstGeom prst="rect">
            <a:avLst/>
          </a:prstGeom>
        </p:spPr>
        <p:txBody>
          <a:bodyPr anchor="ctr"/>
          <a:lstStyle>
            <a:lvl1pPr marL="540000">
              <a:defRPr sz="3000">
                <a:solidFill>
                  <a:schemeClr val="bg1"/>
                </a:solidFill>
                <a:latin typeface="Visby Round CF Heavy" panose="00000A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5858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-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7F2D65-FFFC-4F3E-6858-02C9E1BA61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D8CD24-C70B-7290-A10A-331F56EA2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5178" y="2346127"/>
            <a:ext cx="5693645" cy="451247"/>
          </a:xfrm>
          <a:prstGeom prst="roundRect">
            <a:avLst>
              <a:gd name="adj" fmla="val 50000"/>
            </a:avLst>
          </a:prstGeom>
          <a:solidFill>
            <a:srgbClr val="FFC332"/>
          </a:solidFill>
        </p:spPr>
        <p:txBody>
          <a:bodyPr anchor="ctr"/>
          <a:lstStyle>
            <a:lvl1pPr marL="0" indent="0" algn="ctr">
              <a:buNone/>
              <a:defRPr sz="1800">
                <a:latin typeface="Visby Round CF Bold" panose="00000800000000000000" pitchFamily="50" charset="0"/>
              </a:defRPr>
            </a:lvl1pPr>
          </a:lstStyle>
          <a:p>
            <a:pPr lvl="0"/>
            <a:r>
              <a:rPr lang="en-US"/>
              <a:t>Edit This Title</a:t>
            </a:r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77314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Slid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144002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76299"/>
          </a:xfrm>
          <a:prstGeom prst="rect">
            <a:avLst/>
          </a:prstGeom>
        </p:spPr>
        <p:txBody>
          <a:bodyPr anchor="ctr"/>
          <a:lstStyle>
            <a:lvl1pPr marL="270034">
              <a:defRPr sz="3000">
                <a:solidFill>
                  <a:schemeClr val="bg1"/>
                </a:solidFill>
                <a:latin typeface="Stencil" panose="040409050D0802020404" pitchFamily="8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316" y="978574"/>
            <a:ext cx="2182459" cy="34124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5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>
              <a:lnSpc>
                <a:spcPct val="100000"/>
              </a:lnSpc>
              <a:defRPr sz="135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>
              <a:lnSpc>
                <a:spcPct val="100000"/>
              </a:lnSpc>
              <a:defRPr sz="1200">
                <a:solidFill>
                  <a:schemeClr val="bg1"/>
                </a:solidFill>
                <a:latin typeface="Visby Round CF" panose="00000500000000000000" pitchFamily="50" charset="0"/>
              </a:defRPr>
            </a:lvl3pPr>
            <a:lvl4pPr>
              <a:lnSpc>
                <a:spcPct val="100000"/>
              </a:lnSpc>
              <a:defRPr sz="1050">
                <a:solidFill>
                  <a:schemeClr val="bg1"/>
                </a:solidFill>
                <a:latin typeface="Visby Round CF" panose="00000500000000000000" pitchFamily="50" charset="0"/>
              </a:defRPr>
            </a:lvl4pPr>
            <a:lvl5pPr>
              <a:lnSpc>
                <a:spcPct val="100000"/>
              </a:lnSpc>
              <a:defRPr sz="1050">
                <a:solidFill>
                  <a:schemeClr val="bg1"/>
                </a:solidFill>
                <a:latin typeface="Visby Round CF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234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 userDrawn="1"/>
        </p:nvSpPr>
        <p:spPr>
          <a:xfrm>
            <a:off x="0" y="1"/>
            <a:ext cx="9144000" cy="573865"/>
          </a:xfrm>
          <a:prstGeom prst="rect">
            <a:avLst/>
          </a:prstGeom>
          <a:gradFill flip="none" rotWithShape="1">
            <a:gsLst>
              <a:gs pos="0">
                <a:srgbClr val="15826B"/>
              </a:gs>
              <a:gs pos="97000">
                <a:srgbClr val="055748"/>
              </a:gs>
            </a:gsLst>
            <a:lin ang="113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9" name="Picture 7" descr="logo-STX-color-notag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7" y="4889500"/>
            <a:ext cx="91916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28650" y="1046163"/>
            <a:ext cx="7886700" cy="3586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4637"/>
          </a:xfrm>
        </p:spPr>
        <p:txBody>
          <a:bodyPr/>
          <a:lstStyle>
            <a:lvl1pPr algn="r">
              <a:defRPr/>
            </a:lvl1pPr>
          </a:lstStyle>
          <a:p>
            <a:fld id="{18C52F57-2051-4E5D-B00A-2C530E78CB4D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463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4637"/>
          </a:xfrm>
        </p:spPr>
        <p:txBody>
          <a:bodyPr/>
          <a:lstStyle/>
          <a:p>
            <a:fld id="{D9B9B423-6015-4090-A8C6-DD3B36DD234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57386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199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106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7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3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4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10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4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6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0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FE439B-67DA-FD6C-97D5-BF38F9FCB37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11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52" r:id="rId14"/>
    <p:sldLayoutId id="2147483653" r:id="rId15"/>
    <p:sldLayoutId id="2147483676" r:id="rId16"/>
    <p:sldLayoutId id="214748367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12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312" userDrawn="1">
          <p15:clr>
            <a:srgbClr val="F26B43"/>
          </p15:clr>
        </p15:guide>
        <p15:guide id="4" pos="5440" userDrawn="1">
          <p15:clr>
            <a:srgbClr val="F26B43"/>
          </p15:clr>
        </p15:guide>
        <p15:guide id="5" orient="horz" pos="480" userDrawn="1">
          <p15:clr>
            <a:srgbClr val="F26B43"/>
          </p15:clr>
        </p15:guide>
        <p15:guide id="6" orient="horz" pos="560" userDrawn="1">
          <p15:clr>
            <a:srgbClr val="F26B43"/>
          </p15:clr>
        </p15:guide>
        <p15:guide id="7" orient="horz" pos="2944" userDrawn="1">
          <p15:clr>
            <a:srgbClr val="F26B43"/>
          </p15:clr>
        </p15:guide>
        <p15:guide id="8" orient="horz" pos="2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92C7-D30B-4A8D-DC71-40F445018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40" y="2227333"/>
            <a:ext cx="5960468" cy="573017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  <a:ea typeface="+mn-ea"/>
                <a:cs typeface="+mn-ea"/>
                <a:sym typeface="+mn-lt"/>
              </a:rPr>
              <a:t>CD3E </a:t>
            </a:r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硬件功能</a:t>
            </a:r>
            <a:r>
              <a:rPr lang="zh-CN" altLang="en-US" b="1" dirty="0">
                <a:latin typeface="+mn-lt"/>
                <a:ea typeface="+mn-ea"/>
                <a:cs typeface="+mn-ea"/>
                <a:sym typeface="+mn-lt"/>
              </a:rPr>
              <a:t>简介</a:t>
            </a:r>
            <a:endParaRPr lang="en-IL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DC337F-55EC-6711-1700-FC3D10C45CAB}"/>
              </a:ext>
            </a:extLst>
          </p:cNvPr>
          <p:cNvSpPr txBox="1">
            <a:spLocks/>
          </p:cNvSpPr>
          <p:nvPr/>
        </p:nvSpPr>
        <p:spPr>
          <a:xfrm>
            <a:off x="317238" y="4814887"/>
            <a:ext cx="2466421" cy="32861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effectLst/>
                <a:latin typeface="Visby Round CF Heavy" panose="00000A00000000000000" pitchFamily="50" charset="0"/>
                <a:ea typeface="+mj-ea"/>
                <a:cs typeface="+mj-cs"/>
              </a:defRPr>
            </a:lvl1pPr>
          </a:lstStyle>
          <a:p>
            <a:r>
              <a:rPr lang="zh-CN" altLang="en-US" sz="1200" dirty="0">
                <a:latin typeface="+mn-lt"/>
                <a:ea typeface="+mn-ea"/>
                <a:cs typeface="+mn-ea"/>
                <a:sym typeface="+mn-lt"/>
              </a:rPr>
              <a:t>内容保密 未经许可 请勿外发</a:t>
            </a:r>
            <a:endParaRPr lang="en-IL" sz="1200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03011-A206-FAC2-4AC4-FB9A4156B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790" y="3487983"/>
            <a:ext cx="1491210" cy="1491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17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n-lt"/>
                <a:ea typeface="+mn-ea"/>
                <a:cs typeface="+mn-ea"/>
                <a:sym typeface="+mn-lt"/>
              </a:rPr>
              <a:t>STO</a:t>
            </a:r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接口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50" y="851981"/>
            <a:ext cx="5168788" cy="196624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50" y="2818225"/>
            <a:ext cx="4025634" cy="2325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以太网接口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70" y="1142336"/>
            <a:ext cx="1330268" cy="120202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884225" y="1142336"/>
            <a:ext cx="5019317" cy="7386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defTabSz="1828800"/>
            <a:r>
              <a:rPr lang="zh-CN" altLang="en-US" dirty="0">
                <a:solidFill>
                  <a:schemeClr val="bg1"/>
                </a:solidFill>
              </a:rPr>
              <a:t>在调试时，驱动器通过以太网端口与 </a:t>
            </a:r>
            <a:r>
              <a:rPr lang="en-US" altLang="zh-CN" dirty="0">
                <a:solidFill>
                  <a:schemeClr val="bg1"/>
                </a:solidFill>
              </a:rPr>
              <a:t>PC </a:t>
            </a:r>
            <a:r>
              <a:rPr lang="zh-CN" altLang="en-US" dirty="0">
                <a:solidFill>
                  <a:schemeClr val="bg1"/>
                </a:solidFill>
              </a:rPr>
              <a:t>相连</a:t>
            </a:r>
            <a:r>
              <a:rPr lang="zh-CN" altLang="en-US" dirty="0" smtClean="0">
                <a:solidFill>
                  <a:schemeClr val="bg1"/>
                </a:solidFill>
              </a:rPr>
              <a:t>。</a:t>
            </a:r>
            <a:endParaRPr lang="en-US" altLang="zh-CN" dirty="0" smtClean="0">
              <a:solidFill>
                <a:schemeClr val="bg1"/>
              </a:solidFill>
            </a:endParaRPr>
          </a:p>
          <a:p>
            <a:pPr defTabSz="1828800"/>
            <a:r>
              <a:rPr lang="zh-CN" altLang="en-US" dirty="0">
                <a:solidFill>
                  <a:schemeClr val="bg1"/>
                </a:solidFill>
              </a:rPr>
              <a:t>符合</a:t>
            </a:r>
            <a:r>
              <a:rPr lang="en-US" altLang="zh-CN" dirty="0">
                <a:solidFill>
                  <a:schemeClr val="bg1"/>
                </a:solidFill>
              </a:rPr>
              <a:t>IEEE802.11 </a:t>
            </a:r>
            <a:r>
              <a:rPr lang="en-US" altLang="zh-CN" dirty="0" smtClean="0">
                <a:solidFill>
                  <a:schemeClr val="bg1"/>
                </a:solidFill>
              </a:rPr>
              <a:t>100Base-T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319" y="2049117"/>
            <a:ext cx="5033228" cy="2565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n-lt"/>
                <a:ea typeface="+mn-ea"/>
                <a:cs typeface="+mn-ea"/>
                <a:sym typeface="+mn-lt"/>
              </a:rPr>
              <a:t>ETHERCAT</a:t>
            </a:r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接口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97076" y="1156448"/>
            <a:ext cx="5062149" cy="46165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defTabSz="1828800"/>
            <a:r>
              <a:rPr lang="en-US" altLang="zh-CN" dirty="0">
                <a:solidFill>
                  <a:schemeClr val="bg1"/>
                </a:solidFill>
              </a:rPr>
              <a:t>C2 </a:t>
            </a:r>
            <a:r>
              <a:rPr lang="zh-CN" altLang="en-US" dirty="0">
                <a:solidFill>
                  <a:schemeClr val="bg1"/>
                </a:solidFill>
              </a:rPr>
              <a:t>和 </a:t>
            </a:r>
            <a:r>
              <a:rPr lang="en-US" altLang="zh-CN" dirty="0">
                <a:solidFill>
                  <a:schemeClr val="bg1"/>
                </a:solidFill>
              </a:rPr>
              <a:t>C3 </a:t>
            </a:r>
            <a:r>
              <a:rPr lang="zh-CN" altLang="en-US" dirty="0">
                <a:solidFill>
                  <a:schemeClr val="bg1"/>
                </a:solidFill>
              </a:rPr>
              <a:t>接口是 </a:t>
            </a:r>
            <a:r>
              <a:rPr lang="en-US" altLang="zh-CN" dirty="0" err="1">
                <a:solidFill>
                  <a:schemeClr val="bg1"/>
                </a:solidFill>
              </a:rPr>
              <a:t>EtherCAT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 smtClean="0">
                <a:solidFill>
                  <a:schemeClr val="bg1"/>
                </a:solidFill>
              </a:rPr>
              <a:t>网络的 </a:t>
            </a:r>
            <a:r>
              <a:rPr lang="en-US" altLang="zh-CN" dirty="0">
                <a:solidFill>
                  <a:schemeClr val="bg1"/>
                </a:solidFill>
              </a:rPr>
              <a:t>RJ45 </a:t>
            </a:r>
            <a:r>
              <a:rPr lang="zh-CN" altLang="en-US" dirty="0" smtClean="0">
                <a:solidFill>
                  <a:schemeClr val="bg1"/>
                </a:solidFill>
              </a:rPr>
              <a:t>端口。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29" y="1029025"/>
            <a:ext cx="1747341" cy="124931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049" y="1861755"/>
            <a:ext cx="6047015" cy="3053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latin typeface="+mn-lt"/>
                <a:ea typeface="+mn-ea"/>
                <a:cs typeface="+mn-ea"/>
                <a:sym typeface="+mn-lt"/>
              </a:rPr>
              <a:t>IO</a:t>
            </a:r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接口</a:t>
            </a:r>
            <a:endParaRPr lang="en-US" b="1" dirty="0">
              <a:latin typeface="+mn-lt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6245" y="4664823"/>
            <a:ext cx="4587748" cy="36932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defTabSz="1828800"/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板端为</a:t>
            </a:r>
            <a:r>
              <a:rPr lang="en-US" altLang="zh-CN" sz="1200" dirty="0" smtClean="0">
                <a:solidFill>
                  <a:schemeClr val="bg1"/>
                </a:solidFill>
                <a:sym typeface="微软雅黑" panose="020B0503020204020204" charset="-122"/>
              </a:rPr>
              <a:t>SCSI -26P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母头</a:t>
            </a:r>
            <a:endParaRPr lang="en-US" altLang="zh-CN" sz="1200" dirty="0" smtClean="0">
              <a:solidFill>
                <a:schemeClr val="bg1"/>
              </a:solidFill>
              <a:sym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2" y="1069734"/>
            <a:ext cx="1867161" cy="3410426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886957"/>
              </p:ext>
            </p:extLst>
          </p:nvPr>
        </p:nvGraphicFramePr>
        <p:xfrm>
          <a:off x="2313940" y="1069734"/>
          <a:ext cx="2824206" cy="3725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1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>
                          <a:effectLst/>
                        </a:rPr>
                        <a:t>Pin No.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>
                          <a:effectLst/>
                        </a:rPr>
                        <a:t>Signal</a:t>
                      </a:r>
                      <a:endParaRPr 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>
                          <a:effectLst/>
                        </a:rPr>
                        <a:t>Function</a:t>
                      </a:r>
                      <a:endParaRPr 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OZ-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相输出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2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effectLst/>
                        </a:rPr>
                        <a:t>OZ+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相输出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3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OA+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相输出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4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effectLst/>
                        </a:rPr>
                        <a:t>OA-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相输出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5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effectLst/>
                        </a:rPr>
                        <a:t>OB+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相输出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zh-CN" altLang="en-US" sz="9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marL="0" algn="l" defTabSz="685800" rtl="0" eaLnBrk="1" fontAlgn="base" latinLnBrk="1" hangingPunct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OB-</a:t>
                      </a:r>
                      <a:endParaRPr 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相输出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7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未使用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8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EXT_DI_2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数字输入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DI2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9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EXT_DI_3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数字输入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DI3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10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effectLst/>
                        </a:rPr>
                        <a:t>COM_DO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数字输出公共</a:t>
                      </a:r>
                      <a:r>
                        <a:rPr lang="en-US" altLang="zh-CN" sz="900" kern="10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0V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11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EXT_DI_1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数字输入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DI1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12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EXT_DO_2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数字输出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DO2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702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13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EXT_DO_3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数字输出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DO3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6681" marR="56681" marT="37787" marB="37787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055041"/>
              </p:ext>
            </p:extLst>
          </p:nvPr>
        </p:nvGraphicFramePr>
        <p:xfrm>
          <a:off x="5382479" y="880477"/>
          <a:ext cx="3038417" cy="4153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14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OZ_OC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脉冲</a:t>
                      </a:r>
                      <a:r>
                        <a:rPr lang="en-US" altLang="zh-CN" sz="900" kern="100" dirty="0" smtClean="0">
                          <a:effectLst/>
                        </a:rPr>
                        <a:t>Z</a:t>
                      </a:r>
                      <a:r>
                        <a:rPr lang="zh-CN" altLang="en-US" sz="900" kern="100" dirty="0" smtClean="0">
                          <a:effectLst/>
                        </a:rPr>
                        <a:t>相开路输出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15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GND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</a:rPr>
                        <a:t>数字地（分频输出）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>
                          <a:effectLst/>
                        </a:rPr>
                        <a:t>16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 smtClean="0"/>
                        <a:t>NC</a:t>
                      </a:r>
                      <a:endParaRPr lang="zh-CN" altLang="en-US" sz="900" dirty="0" smtClean="0"/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 smtClean="0"/>
                        <a:t>未使用</a:t>
                      </a: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>
                          <a:effectLst/>
                        </a:rPr>
                        <a:t>17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GND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</a:rPr>
                        <a:t>数字地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>
                          <a:effectLst/>
                        </a:rPr>
                        <a:t>18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GND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</a:rPr>
                        <a:t>数字地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>
                          <a:effectLst/>
                        </a:rPr>
                        <a:t>19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 smtClean="0"/>
                        <a:t>NC</a:t>
                      </a:r>
                      <a:endParaRPr lang="zh-CN" altLang="en-US" sz="900" dirty="0" smtClean="0"/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 smtClean="0"/>
                        <a:t>未使用</a:t>
                      </a: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>
                          <a:effectLst/>
                        </a:rPr>
                        <a:t>20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EXT_DO_1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数字输出</a:t>
                      </a:r>
                      <a:r>
                        <a:rPr lang="en-US" altLang="zh-CN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DO1</a:t>
                      </a:r>
                      <a:endParaRPr lang="en-US" altLang="zh-CN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21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effectLst/>
                        </a:rPr>
                        <a:t>COM_PD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高速输入</a:t>
                      </a:r>
                      <a:r>
                        <a:rPr lang="en-US" altLang="zh-CN" sz="900" kern="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CN" altLang="en-US" sz="900" kern="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公共</a:t>
                      </a: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22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effectLst/>
                        </a:rPr>
                        <a:t>COM_INPUT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effectLst/>
                        </a:rPr>
                        <a:t>数字输入 公共</a:t>
                      </a:r>
                      <a:endParaRPr 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>
                          <a:effectLst/>
                        </a:rPr>
                        <a:t>23</a:t>
                      </a:r>
                      <a:endParaRPr lang="zh-CN" altLang="en-US" sz="9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FAST_IN1</a:t>
                      </a:r>
                      <a:endParaRPr 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高速输入</a:t>
                      </a: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/TOUCH PROBE</a:t>
                      </a:r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通道</a:t>
                      </a: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24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FAST_IN2</a:t>
                      </a: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高速输入</a:t>
                      </a: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/TOUCH PROBE</a:t>
                      </a:r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通道</a:t>
                      </a: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altLang="zh-CN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25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EXT_DI_5</a:t>
                      </a:r>
                      <a:endParaRPr lang="zh-CN" alt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数字输入</a:t>
                      </a: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DI5</a:t>
                      </a: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3536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900" kern="100">
                          <a:effectLst/>
                        </a:rPr>
                        <a:t>26</a:t>
                      </a:r>
                      <a:endParaRPr lang="zh-CN" altLang="en-US" sz="9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EXT_DI_4</a:t>
                      </a:r>
                      <a:endParaRPr lang="en-US" sz="90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041" marR="61041" marT="40694" marB="40694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数字输入</a:t>
                      </a:r>
                      <a:r>
                        <a:rPr lang="en-US" altLang="zh-CN" sz="900" kern="1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DI4</a:t>
                      </a:r>
                    </a:p>
                  </a:txBody>
                  <a:tcPr marL="61041" marR="61041" marT="40694" marB="40694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  <a:ea typeface="+mn-ea"/>
                <a:cs typeface="+mn-ea"/>
                <a:sym typeface="+mn-lt"/>
              </a:rPr>
              <a:t>5</a:t>
            </a:r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路数字输入</a:t>
            </a:r>
            <a:r>
              <a:rPr lang="en-US" altLang="zh-CN" b="1" dirty="0" smtClean="0">
                <a:latin typeface="+mn-lt"/>
                <a:ea typeface="+mn-ea"/>
                <a:cs typeface="+mn-ea"/>
                <a:sym typeface="+mn-lt"/>
              </a:rPr>
              <a:t>DI</a:t>
            </a:r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接口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204" y="3130663"/>
            <a:ext cx="3990975" cy="13811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654" y="1229983"/>
            <a:ext cx="4200525" cy="16383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90755" y="1045320"/>
            <a:ext cx="4587748" cy="36932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defTabSz="1828800"/>
            <a:r>
              <a:rPr lang="en-US" altLang="zh-CN" sz="1200" dirty="0" smtClean="0">
                <a:solidFill>
                  <a:schemeClr val="bg1"/>
                </a:solidFill>
                <a:sym typeface="微软雅黑" panose="020B0503020204020204" charset="-122"/>
              </a:rPr>
              <a:t>NPN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型输入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0755" y="2683620"/>
            <a:ext cx="4587748" cy="36932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defTabSz="1828800"/>
            <a:r>
              <a:rPr lang="en-US" altLang="zh-CN" sz="1200" dirty="0" smtClean="0">
                <a:solidFill>
                  <a:schemeClr val="bg1"/>
                </a:solidFill>
                <a:sym typeface="微软雅黑" panose="020B0503020204020204" charset="-122"/>
              </a:rPr>
              <a:t>PNP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型输入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9420" y="4404842"/>
            <a:ext cx="4587748" cy="7386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sym typeface="微软雅黑" panose="020B0503020204020204" charset="-122"/>
              </a:rPr>
              <a:t>不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支持两种类型同时混接。</a:t>
            </a:r>
            <a:endParaRPr lang="en-US" altLang="zh-CN" sz="1200" dirty="0" smtClean="0">
              <a:solidFill>
                <a:schemeClr val="bg1"/>
              </a:solidFill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最大输入电流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6mA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传输延迟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1ms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，频率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1KHZ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7406-80BF-7B6C-FBFF-E642FBF49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>
                <a:sym typeface="微软雅黑" panose="020B0503020204020204" charset="-122"/>
              </a:rPr>
              <a:t>2</a:t>
            </a:r>
            <a:r>
              <a:rPr lang="zh-CN" altLang="en-US" sz="3200" dirty="0">
                <a:sym typeface="微软雅黑" panose="020B0503020204020204" charset="-122"/>
              </a:rPr>
              <a:t>路高速数字输入</a:t>
            </a:r>
            <a:r>
              <a:rPr lang="en-US" altLang="zh-CN" sz="3200" dirty="0" err="1">
                <a:sym typeface="微软雅黑" panose="020B0503020204020204" charset="-122"/>
              </a:rPr>
              <a:t>TouchProbe</a:t>
            </a:r>
            <a:r>
              <a:rPr lang="en-US" altLang="zh-CN" sz="3200" dirty="0">
                <a:sym typeface="微软雅黑" panose="020B0503020204020204" charset="-122"/>
              </a:rPr>
              <a:t>/Fast In</a:t>
            </a:r>
            <a:r>
              <a:rPr lang="zh-CN" altLang="en-US" sz="3200" dirty="0">
                <a:sym typeface="微软雅黑" panose="020B0503020204020204" charset="-122"/>
              </a:rPr>
              <a:t>接口</a:t>
            </a:r>
            <a:endParaRPr lang="zh-CN" altLang="en-US" sz="3200" dirty="0"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4494" y="1045320"/>
            <a:ext cx="4587748" cy="36932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defTabSz="1828800"/>
            <a:r>
              <a:rPr lang="en-US" altLang="zh-CN" sz="1200" dirty="0" smtClean="0">
                <a:solidFill>
                  <a:schemeClr val="bg1"/>
                </a:solidFill>
                <a:sym typeface="微软雅黑" panose="020B0503020204020204" charset="-122"/>
              </a:rPr>
              <a:t>NPN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型输入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4494" y="2683620"/>
            <a:ext cx="4587748" cy="36932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defTabSz="1828800"/>
            <a:r>
              <a:rPr lang="en-US" altLang="zh-CN" sz="1200" dirty="0" smtClean="0">
                <a:solidFill>
                  <a:schemeClr val="bg1"/>
                </a:solidFill>
                <a:sym typeface="微软雅黑" panose="020B0503020204020204" charset="-122"/>
              </a:rPr>
              <a:t>PNP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型输入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3159" y="4404842"/>
            <a:ext cx="4587748" cy="7386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sym typeface="微软雅黑" panose="020B0503020204020204" charset="-122"/>
              </a:rPr>
              <a:t>不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支持两种类型同时混接。</a:t>
            </a:r>
            <a:endParaRPr lang="en-US" altLang="zh-CN" sz="1200" dirty="0" smtClean="0">
              <a:solidFill>
                <a:schemeClr val="bg1"/>
              </a:solidFill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最大输入电流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6mA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传输延迟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1us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，频率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1MHZ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601" y="1080059"/>
            <a:ext cx="4286250" cy="18478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238" y="2868283"/>
            <a:ext cx="399097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3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>
                <a:sym typeface="微软雅黑" panose="020B0503020204020204" charset="-122"/>
              </a:rPr>
              <a:t>3</a:t>
            </a:r>
            <a:r>
              <a:rPr lang="zh-CN" altLang="en-US" sz="3200" dirty="0">
                <a:sym typeface="微软雅黑" panose="020B0503020204020204" charset="-122"/>
              </a:rPr>
              <a:t>路数字输出</a:t>
            </a:r>
            <a:r>
              <a:rPr lang="en-US" altLang="zh-CN" sz="3200" dirty="0">
                <a:sym typeface="微软雅黑" panose="020B0503020204020204" charset="-122"/>
              </a:rPr>
              <a:t>DO</a:t>
            </a:r>
            <a:r>
              <a:rPr lang="zh-CN" altLang="en-US" sz="3200" dirty="0">
                <a:sym typeface="微软雅黑" panose="020B0503020204020204" charset="-122"/>
              </a:rPr>
              <a:t>接口</a:t>
            </a:r>
            <a:endParaRPr lang="zh-CN" altLang="en-US" sz="3200" dirty="0"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1942" y="3347284"/>
            <a:ext cx="4587748" cy="83099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285750" indent="-285750" defTabSz="182880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NPN</a:t>
            </a:r>
            <a:r>
              <a:rPr lang="zh-CN" altLang="en-US" dirty="0">
                <a:solidFill>
                  <a:schemeClr val="bg1"/>
                </a:solidFill>
              </a:rPr>
              <a:t>（漏型</a:t>
            </a:r>
            <a:r>
              <a:rPr lang="zh-CN" altLang="en-US" dirty="0" smtClean="0">
                <a:solidFill>
                  <a:schemeClr val="bg1"/>
                </a:solidFill>
              </a:rPr>
              <a:t>）输出。</a:t>
            </a:r>
            <a:endParaRPr kumimoji="0" lang="en-US" altLang="zh-CN" sz="12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kumimoji="0" lang="en-US" altLang="zh-C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DO</a:t>
            </a: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最大驱动电流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50mA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传输延迟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1ms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，频率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1KHZ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67" y="1555432"/>
            <a:ext cx="3686175" cy="1552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>
                <a:sym typeface="微软雅黑" panose="020B0503020204020204" charset="-122"/>
              </a:rPr>
              <a:t>编码器脉冲输出接口</a:t>
            </a:r>
            <a:endParaRPr lang="zh-CN" altLang="en-US" sz="3200" dirty="0">
              <a:sym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4824" y="4404842"/>
            <a:ext cx="6237599" cy="7386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7" tIns="91437" rIns="91437" bIns="91437" numCol="1" spcCol="38100" rtlCol="0" anchor="t">
            <a:spAutoFit/>
          </a:bodyPr>
          <a:lstStyle/>
          <a:p>
            <a:pPr marL="171450" marR="0" indent="-17145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zh-C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Helvetica"/>
              </a:rPr>
              <a:t>CD3E</a:t>
            </a: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Helvetica"/>
              </a:rPr>
              <a:t>不支持分频系数，固定为</a:t>
            </a:r>
            <a:r>
              <a:rPr kumimoji="0" lang="en-US" altLang="zh-C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Helvetica"/>
              </a:rPr>
              <a:t>1</a:t>
            </a: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Helvetica"/>
              </a:rPr>
              <a:t>。输出脉冲与编码器输入脉冲频率一致（直通输出）。</a:t>
            </a:r>
            <a:endParaRPr kumimoji="0" lang="en-US" altLang="zh-CN" sz="12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若输入编码器不支持</a:t>
            </a: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Z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相，则分频输出接口也无对应脉冲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。</a:t>
            </a:r>
            <a:endParaRPr kumimoji="0" lang="en-US" altLang="zh-CN" sz="12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  <a:p>
            <a:pPr marL="171450" marR="0" indent="-17145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zh-C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Helvetica"/>
              </a:rPr>
              <a:t>Z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相开漏输出，由于脉冲较窄，需要使用高速光耦。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24" y="1005989"/>
            <a:ext cx="3886200" cy="3028950"/>
          </a:xfrm>
          <a:prstGeom prst="rect">
            <a:avLst/>
          </a:prstGeom>
        </p:spPr>
      </p:pic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604512"/>
              </p:ext>
            </p:extLst>
          </p:nvPr>
        </p:nvGraphicFramePr>
        <p:xfrm>
          <a:off x="5833709" y="2766775"/>
          <a:ext cx="2033880" cy="723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09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CN" altLang="en-US" sz="1100" u="none" strike="noStrike">
                          <a:effectLst/>
                        </a:rPr>
                        <a:t>推荐限流电阻值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5V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33</a:t>
                      </a:r>
                      <a:r>
                        <a:rPr lang="el-GR" sz="1100" u="none" strike="noStrike" dirty="0" smtClean="0">
                          <a:effectLst/>
                        </a:rPr>
                        <a:t>0Ω</a:t>
                      </a:r>
                      <a:r>
                        <a:rPr lang="en-US" sz="1100" u="none" strike="noStrike" dirty="0" smtClean="0">
                          <a:effectLst/>
                        </a:rPr>
                        <a:t>   1/4W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12V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u="none" strike="noStrike" dirty="0">
                          <a:effectLst/>
                        </a:rPr>
                        <a:t>1K</a:t>
                      </a:r>
                      <a:r>
                        <a:rPr lang="el-GR" sz="1100" u="none" strike="noStrike" dirty="0" smtClean="0">
                          <a:effectLst/>
                        </a:rPr>
                        <a:t>Ω</a:t>
                      </a:r>
                      <a:r>
                        <a:rPr lang="en-US" sz="1100" u="none" strike="noStrike" dirty="0" smtClean="0">
                          <a:effectLst/>
                        </a:rPr>
                        <a:t>     </a:t>
                      </a:r>
                      <a:r>
                        <a:rPr lang="en-US" altLang="zh-CN" sz="1100" u="none" strike="noStrike" dirty="0" smtClean="0">
                          <a:effectLst/>
                        </a:rPr>
                        <a:t>1/4W</a:t>
                      </a:r>
                      <a:endParaRPr lang="el-GR" altLang="zh-CN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24V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2K</a:t>
                      </a:r>
                      <a:r>
                        <a:rPr lang="el-GR" sz="1100" u="none" strike="noStrike" dirty="0" smtClean="0">
                          <a:effectLst/>
                        </a:rPr>
                        <a:t>Ω</a:t>
                      </a:r>
                      <a:r>
                        <a:rPr lang="en-US" sz="1100" u="none" strike="noStrike" dirty="0" smtClean="0">
                          <a:effectLst/>
                        </a:rPr>
                        <a:t>     1/2W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705" y="976308"/>
            <a:ext cx="4295775" cy="1752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编码器接口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2451" y="2826046"/>
            <a:ext cx="3758556" cy="22159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solidFill>
                  <a:schemeClr val="bg1"/>
                </a:solidFill>
                <a:sym typeface="微软雅黑" panose="020B0503020204020204" charset="-122"/>
              </a:rPr>
              <a:t>IEEE1394 10P</a:t>
            </a:r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插头</a:t>
            </a:r>
            <a:endParaRPr lang="en-US" altLang="zh-CN" sz="1200" dirty="0" smtClean="0">
              <a:solidFill>
                <a:schemeClr val="bg1"/>
              </a:solidFill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endParaRPr kumimoji="0" lang="en-US" altLang="zh-C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5V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输出保护限流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320mA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；</a:t>
            </a: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kumimoji="0" lang="en-US" altLang="zh-C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3</a:t>
            </a: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路差分输入通道，每通道配备断线检测功能。</a:t>
            </a:r>
            <a:endParaRPr kumimoji="0" lang="en-US" altLang="zh-CN" sz="12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正交输入频率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4MHz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。</a:t>
            </a: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微软雅黑" panose="020B0503020204020204" charset="-122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BISSC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正在开发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中。</a:t>
            </a: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endParaRPr lang="en-US" altLang="zh-CN" sz="1200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  <a:p>
            <a:pPr marL="171450" indent="-171450" defTabSz="1828800"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推荐使用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8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芯屏蔽双绞线。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655583"/>
              </p:ext>
            </p:extLst>
          </p:nvPr>
        </p:nvGraphicFramePr>
        <p:xfrm>
          <a:off x="4372918" y="1010004"/>
          <a:ext cx="4183980" cy="4061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5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69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316">
                <a:tc rowSpan="13"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Encoder interface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 anchor="ctr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Pin No.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Signal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Function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 dirty="0">
                          <a:effectLst/>
                        </a:rPr>
                        <a:t>1</a:t>
                      </a:r>
                      <a:endParaRPr lang="zh-CN" alt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5V+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Power +5V output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2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0V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Power GND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8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3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A</a:t>
                      </a:r>
                      <a:r>
                        <a:rPr lang="en-US" sz="1000" kern="100" dirty="0" smtClean="0">
                          <a:effectLst/>
                        </a:rPr>
                        <a:t>+/</a:t>
                      </a:r>
                      <a:r>
                        <a:rPr lang="en-US" altLang="zh-CN" sz="1000" kern="100" dirty="0" smtClean="0">
                          <a:effectLst/>
                        </a:rPr>
                        <a:t>CLK</a:t>
                      </a:r>
                      <a:r>
                        <a:rPr lang="en-US" sz="1000" kern="100" dirty="0" smtClean="0">
                          <a:effectLst/>
                        </a:rPr>
                        <a:t>+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kern="100" dirty="0">
                          <a:effectLst/>
                        </a:rPr>
                        <a:t>Encoder A+ input/ </a:t>
                      </a:r>
                      <a:r>
                        <a:rPr lang="en-US" altLang="zh-CN" sz="1000" kern="100" dirty="0" smtClean="0">
                          <a:effectLst/>
                        </a:rPr>
                        <a:t>BISS-C MA+ output</a:t>
                      </a:r>
                      <a:endParaRPr lang="en-US" altLang="zh-CN" sz="1000" kern="100" dirty="0" smtClean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28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4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A-</a:t>
                      </a:r>
                      <a:r>
                        <a:rPr lang="en-US" sz="1000" kern="100" dirty="0" smtClean="0">
                          <a:effectLst/>
                        </a:rPr>
                        <a:t>/CLK-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Encoder A- input </a:t>
                      </a:r>
                      <a:r>
                        <a:rPr lang="en-US" sz="1000" kern="100" dirty="0" smtClean="0">
                          <a:effectLst/>
                        </a:rPr>
                        <a:t>/</a:t>
                      </a:r>
                      <a:r>
                        <a:rPr lang="en-US" altLang="zh-CN" sz="1000" kern="100" dirty="0" smtClean="0">
                          <a:effectLst/>
                        </a:rPr>
                        <a:t>BISS-C MA- output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28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5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B</a:t>
                      </a:r>
                      <a:r>
                        <a:rPr lang="en-US" sz="1000" kern="100" dirty="0" smtClean="0">
                          <a:effectLst/>
                        </a:rPr>
                        <a:t>+/DATA+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Encoder B+ input </a:t>
                      </a:r>
                      <a:r>
                        <a:rPr lang="en-US" sz="1000" kern="100" dirty="0" smtClean="0">
                          <a:effectLst/>
                        </a:rPr>
                        <a:t>/</a:t>
                      </a:r>
                      <a:r>
                        <a:rPr lang="en-US" altLang="zh-CN" sz="1000" kern="100" dirty="0" smtClean="0">
                          <a:effectLst/>
                        </a:rPr>
                        <a:t>BISS-C SLO+ input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28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6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B-</a:t>
                      </a:r>
                      <a:r>
                        <a:rPr lang="en-US" sz="1000" kern="100" dirty="0" smtClean="0">
                          <a:effectLst/>
                        </a:rPr>
                        <a:t>/DATA-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base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kern="100" dirty="0">
                          <a:effectLst/>
                        </a:rPr>
                        <a:t>Encoder B- input / </a:t>
                      </a:r>
                      <a:r>
                        <a:rPr lang="en-US" altLang="zh-CN" sz="1000" kern="100" dirty="0" smtClean="0">
                          <a:effectLst/>
                        </a:rPr>
                        <a:t>BISS-C SLO- input</a:t>
                      </a:r>
                      <a:endParaRPr lang="en-US" altLang="zh-CN" sz="1000" kern="100" dirty="0" smtClean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5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Z+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Encoder Z+ </a:t>
                      </a:r>
                      <a:r>
                        <a:rPr lang="en-US" sz="1000" kern="100" dirty="0" smtClean="0">
                          <a:effectLst/>
                        </a:rPr>
                        <a:t>input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6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Z-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Encoder Z- </a:t>
                      </a:r>
                      <a:r>
                        <a:rPr lang="en-US" sz="1000" kern="100" dirty="0" smtClean="0">
                          <a:effectLst/>
                        </a:rPr>
                        <a:t>input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7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 dirty="0" smtClean="0">
                          <a:effectLst/>
                        </a:rPr>
                        <a:t>NC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 dirty="0" smtClean="0">
                          <a:effectLst/>
                        </a:rPr>
                        <a:t>Leave Floating</a:t>
                      </a:r>
                      <a:endParaRPr lang="en-US" altLang="zh-CN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8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 dirty="0" smtClean="0">
                          <a:effectLst/>
                        </a:rPr>
                        <a:t>NC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 dirty="0" smtClean="0">
                          <a:effectLst/>
                        </a:rPr>
                        <a:t>Leave Floating</a:t>
                      </a:r>
                      <a:endParaRPr lang="en-US" altLang="zh-CN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9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NC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Leave Floating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531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00" kern="100">
                          <a:effectLst/>
                        </a:rPr>
                        <a:t>10</a:t>
                      </a:r>
                      <a:endParaRPr lang="zh-CN" alt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>
                          <a:effectLst/>
                        </a:rPr>
                        <a:t>NC</a:t>
                      </a:r>
                      <a:endParaRPr lang="en-US" sz="1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00" kern="100" dirty="0">
                          <a:effectLst/>
                        </a:rPr>
                        <a:t>Leave Floating</a:t>
                      </a:r>
                      <a:endParaRPr lang="en-US" sz="1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509" marR="47509" marT="31673" marB="31673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51" y="1010004"/>
            <a:ext cx="3609370" cy="16941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52"/>
          <a:stretch/>
        </p:blipFill>
        <p:spPr bwMode="auto">
          <a:xfrm>
            <a:off x="1117749" y="1931237"/>
            <a:ext cx="6510043" cy="71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117748" y="3467101"/>
            <a:ext cx="6680052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zh-CN" altLang="en-US" sz="2801" dirty="0">
                <a:solidFill>
                  <a:srgbClr val="FFC000"/>
                </a:solidFill>
                <a:cs typeface="+mn-ea"/>
                <a:sym typeface="+mn-lt"/>
              </a:rPr>
              <a:t>谢谢</a:t>
            </a:r>
            <a:r>
              <a:rPr lang="en-US" altLang="zh-CN" sz="2801" dirty="0">
                <a:solidFill>
                  <a:srgbClr val="FFC000"/>
                </a:solidFill>
                <a:cs typeface="+mn-ea"/>
                <a:sym typeface="+mn-lt"/>
              </a:rPr>
              <a:t>                 </a:t>
            </a:r>
            <a:r>
              <a:rPr lang="en-US" sz="2801" dirty="0">
                <a:solidFill>
                  <a:srgbClr val="FFC000"/>
                </a:solidFill>
                <a:cs typeface="+mn-ea"/>
                <a:sym typeface="+mn-lt"/>
              </a:rPr>
              <a:t>Thank You                 </a:t>
            </a:r>
            <a:r>
              <a:rPr lang="he-IL" sz="2801" dirty="0">
                <a:solidFill>
                  <a:srgbClr val="FFC000"/>
                </a:solidFill>
                <a:cs typeface="+mn-ea"/>
                <a:sym typeface="+mn-lt"/>
              </a:rPr>
              <a:t>תודה</a:t>
            </a:r>
            <a:r>
              <a:rPr lang="en-US" sz="2801" dirty="0">
                <a:solidFill>
                  <a:srgbClr val="FFC000"/>
                </a:solidFill>
                <a:cs typeface="+mn-ea"/>
                <a:sym typeface="+mn-lt"/>
              </a:rPr>
              <a:t>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06336-EA2A-518D-48C7-860FFFCAD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03515"/>
            <a:ext cx="7886700" cy="3399212"/>
          </a:xfrm>
        </p:spPr>
        <p:txBody>
          <a:bodyPr vert="horz" lIns="91440" tIns="45720" rIns="91440" bIns="45720" numCol="2" rtlCol="0" anchor="t">
            <a:normAutofit/>
          </a:bodyPr>
          <a:lstStyle/>
          <a:p>
            <a:r>
              <a:rPr lang="en-US" dirty="0" smtClean="0">
                <a:latin typeface="+mn-lt"/>
                <a:cs typeface="+mn-ea"/>
                <a:sym typeface="+mn-lt"/>
              </a:rPr>
              <a:t>CD3E</a:t>
            </a:r>
            <a:r>
              <a:rPr lang="zh-CN" altLang="en-US" dirty="0" smtClean="0">
                <a:latin typeface="+mn-lt"/>
                <a:cs typeface="+mn-ea"/>
                <a:sym typeface="+mn-lt"/>
              </a:rPr>
              <a:t>外观</a:t>
            </a:r>
            <a:endParaRPr lang="en-US" dirty="0">
              <a:latin typeface="+mn-lt"/>
              <a:cs typeface="+mn-ea"/>
              <a:sym typeface="+mn-lt"/>
            </a:endParaRPr>
          </a:p>
          <a:p>
            <a:r>
              <a:rPr lang="zh-CN" altLang="en-US" dirty="0" smtClean="0">
                <a:latin typeface="+mn-lt"/>
                <a:cs typeface="+mn-ea"/>
                <a:sym typeface="+mn-lt"/>
              </a:rPr>
              <a:t>包装</a:t>
            </a:r>
            <a:endParaRPr lang="en-US" altLang="zh-CN" dirty="0" smtClean="0">
              <a:latin typeface="+mn-lt"/>
              <a:cs typeface="+mn-ea"/>
              <a:sym typeface="+mn-lt"/>
            </a:endParaRPr>
          </a:p>
          <a:p>
            <a:r>
              <a:rPr lang="zh-CN" altLang="en-US" dirty="0" smtClean="0">
                <a:latin typeface="+mn-lt"/>
                <a:cs typeface="+mn-ea"/>
                <a:sym typeface="+mn-lt"/>
              </a:rPr>
              <a:t>端口介绍</a:t>
            </a:r>
            <a:endParaRPr lang="en-US" dirty="0" smtClean="0">
              <a:latin typeface="+mn-lt"/>
              <a:cs typeface="+mn-ea"/>
              <a:sym typeface="+mn-lt"/>
            </a:endParaRPr>
          </a:p>
          <a:p>
            <a:pPr lvl="1"/>
            <a:r>
              <a:rPr lang="zh-CN" altLang="en-US" dirty="0" smtClean="0">
                <a:latin typeface="+mn-lt"/>
                <a:cs typeface="+mn-ea"/>
                <a:sym typeface="+mn-lt"/>
              </a:rPr>
              <a:t>调试口</a:t>
            </a:r>
            <a:endParaRPr lang="en-US" altLang="zh-CN" dirty="0" smtClean="0">
              <a:latin typeface="+mn-lt"/>
              <a:cs typeface="+mn-ea"/>
              <a:sym typeface="+mn-lt"/>
            </a:endParaRPr>
          </a:p>
          <a:p>
            <a:pPr lvl="1"/>
            <a:r>
              <a:rPr lang="zh-CN" altLang="en-US" dirty="0" smtClean="0">
                <a:latin typeface="+mn-lt"/>
                <a:cs typeface="+mn-ea"/>
                <a:sym typeface="+mn-lt"/>
              </a:rPr>
              <a:t>总线口</a:t>
            </a:r>
            <a:endParaRPr lang="en-US" altLang="zh-CN" dirty="0" smtClean="0">
              <a:latin typeface="+mn-lt"/>
              <a:cs typeface="+mn-ea"/>
              <a:sym typeface="+mn-lt"/>
            </a:endParaRPr>
          </a:p>
          <a:p>
            <a:pPr lvl="1"/>
            <a:r>
              <a:rPr lang="en-US" altLang="zh-CN" dirty="0" smtClean="0">
                <a:latin typeface="+mn-lt"/>
                <a:cs typeface="+mn-ea"/>
                <a:sym typeface="+mn-lt"/>
              </a:rPr>
              <a:t>STO</a:t>
            </a:r>
            <a:r>
              <a:rPr lang="zh-CN" altLang="en-US" dirty="0" smtClean="0">
                <a:latin typeface="+mn-lt"/>
                <a:cs typeface="+mn-ea"/>
                <a:sym typeface="+mn-lt"/>
              </a:rPr>
              <a:t>端口</a:t>
            </a:r>
            <a:endParaRPr lang="en-US" altLang="zh-CN" dirty="0" smtClean="0">
              <a:latin typeface="+mn-lt"/>
              <a:cs typeface="+mn-ea"/>
              <a:sym typeface="+mn-lt"/>
            </a:endParaRPr>
          </a:p>
          <a:p>
            <a:pPr lvl="1"/>
            <a:r>
              <a:rPr lang="en-US" dirty="0" smtClean="0">
                <a:latin typeface="+mn-lt"/>
                <a:cs typeface="+mn-ea"/>
                <a:sym typeface="+mn-lt"/>
              </a:rPr>
              <a:t>IO</a:t>
            </a:r>
            <a:r>
              <a:rPr lang="zh-CN" altLang="en-US" dirty="0" smtClean="0">
                <a:latin typeface="+mn-lt"/>
                <a:cs typeface="+mn-ea"/>
                <a:sym typeface="+mn-lt"/>
              </a:rPr>
              <a:t>端口</a:t>
            </a:r>
            <a:endParaRPr lang="en-US" altLang="zh-CN" dirty="0" smtClean="0">
              <a:latin typeface="+mn-lt"/>
              <a:cs typeface="+mn-ea"/>
              <a:sym typeface="+mn-lt"/>
            </a:endParaRPr>
          </a:p>
          <a:p>
            <a:pPr lvl="1"/>
            <a:r>
              <a:rPr lang="zh-CN" altLang="en-US" dirty="0" smtClean="0">
                <a:latin typeface="+mn-lt"/>
                <a:cs typeface="+mn-ea"/>
                <a:sym typeface="+mn-lt"/>
              </a:rPr>
              <a:t>编码器端口</a:t>
            </a:r>
            <a:endParaRPr lang="en-US" dirty="0" smtClean="0">
              <a:latin typeface="+mn-lt"/>
              <a:cs typeface="+mn-ea"/>
              <a:sym typeface="+mn-lt"/>
            </a:endParaRPr>
          </a:p>
          <a:p>
            <a:pPr marL="0" indent="0">
              <a:buNone/>
            </a:pPr>
            <a:endParaRPr lang="en-US" dirty="0">
              <a:latin typeface="+mn-lt"/>
              <a:cs typeface="+mn-ea"/>
              <a:sym typeface="+mn-lt"/>
            </a:endParaRPr>
          </a:p>
          <a:p>
            <a:endParaRPr lang="en-US" dirty="0">
              <a:latin typeface="+mn-lt"/>
              <a:cs typeface="+mn-ea"/>
              <a:sym typeface="+mn-lt"/>
            </a:endParaRPr>
          </a:p>
          <a:p>
            <a:endParaRPr lang="en-US" dirty="0">
              <a:solidFill>
                <a:srgbClr val="000000"/>
              </a:solidFill>
              <a:latin typeface="+mn-lt"/>
              <a:cs typeface="+mn-ea"/>
              <a:sym typeface="+mn-lt"/>
            </a:endParaRPr>
          </a:p>
          <a:p>
            <a:endParaRPr lang="en-US" dirty="0">
              <a:latin typeface="+mn-lt"/>
              <a:cs typeface="+mn-ea"/>
              <a:sym typeface="+mn-lt"/>
            </a:endParaRPr>
          </a:p>
          <a:p>
            <a:endParaRPr lang="en-US" dirty="0">
              <a:latin typeface="+mn-lt"/>
              <a:cs typeface="+mn-ea"/>
              <a:sym typeface="+mn-lt"/>
            </a:endParaRPr>
          </a:p>
          <a:p>
            <a:endParaRPr lang="en-IL" dirty="0">
              <a:latin typeface="+mn-lt"/>
              <a:cs typeface="+mn-ea"/>
              <a:sym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51F462-BDC5-AD59-7CE2-D8B62E1CB749}"/>
              </a:ext>
            </a:extLst>
          </p:cNvPr>
          <p:cNvSpPr txBox="1">
            <a:spLocks/>
          </p:cNvSpPr>
          <p:nvPr/>
        </p:nvSpPr>
        <p:spPr>
          <a:xfrm>
            <a:off x="1" y="1"/>
            <a:ext cx="9143999" cy="876299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7200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Visby Round CF Heavy" panose="00000A00000000000000" pitchFamily="50" charset="0"/>
                <a:ea typeface="+mj-ea"/>
                <a:cs typeface="+mj-cs"/>
              </a:defRPr>
            </a:lvl1pPr>
          </a:lstStyle>
          <a:p>
            <a:pPr marL="539591"/>
            <a:r>
              <a:rPr lang="zh-CN" altLang="en-US" sz="3000" b="1" dirty="0">
                <a:ln w="0"/>
                <a:latin typeface="+mn-lt"/>
                <a:ea typeface="+mn-ea"/>
                <a:cs typeface="+mn-ea"/>
                <a:sym typeface="+mn-lt"/>
              </a:rPr>
              <a:t>目录</a:t>
            </a:r>
            <a:endParaRPr lang="he-IL" sz="30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98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BF181-3996-B1FB-1D00-C65C0CA71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0"/>
                <a:latin typeface="+mn-lt"/>
                <a:ea typeface="+mn-ea"/>
                <a:cs typeface="+mn-ea"/>
                <a:sym typeface="+mn-lt"/>
              </a:rPr>
              <a:t>CD3</a:t>
            </a:r>
            <a:r>
              <a:rPr lang="en-US" b="1" dirty="0">
                <a:ln w="0"/>
                <a:latin typeface="+mn-lt"/>
                <a:ea typeface="+mn-ea"/>
                <a:cs typeface="+mn-ea"/>
                <a:sym typeface="+mn-lt"/>
              </a:rPr>
              <a:t>E</a:t>
            </a:r>
            <a:r>
              <a:rPr lang="zh-CN" altLang="en-US" b="1" dirty="0">
                <a:ln w="0"/>
                <a:latin typeface="+mn-lt"/>
                <a:ea typeface="+mn-ea"/>
                <a:cs typeface="+mn-ea"/>
                <a:sym typeface="+mn-lt"/>
              </a:rPr>
              <a:t>外观</a:t>
            </a:r>
            <a:endParaRPr lang="en-IL" b="1" dirty="0">
              <a:ln w="0"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8050" y="4234834"/>
            <a:ext cx="7012765" cy="36655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ts val="225"/>
              </a:spcBef>
            </a:pPr>
            <a:r>
              <a:rPr lang="en-US" altLang="zh-CN" sz="112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5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总体</a:t>
            </a: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沿用</a:t>
            </a:r>
            <a:r>
              <a:rPr lang="en-US" altLang="zh-CN" sz="15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BD3E</a:t>
            </a:r>
            <a:r>
              <a:rPr lang="zh-CN" altLang="en-US" sz="15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设计风格，</a:t>
            </a: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BD3E</a:t>
            </a: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共用散热器和侧盖板，前面板重新设计。</a:t>
            </a:r>
            <a:endParaRPr lang="en-US" altLang="zh-CN" sz="15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84" y="1103253"/>
            <a:ext cx="2611545" cy="2529115"/>
          </a:xfrm>
          <a:prstGeom prst="rect">
            <a:avLst/>
          </a:prstGeom>
        </p:spPr>
      </p:pic>
      <p:pic>
        <p:nvPicPr>
          <p:cNvPr id="9" name="图片 8" descr="upload_9277071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690" y="1132845"/>
            <a:ext cx="1720969" cy="2275754"/>
          </a:xfrm>
          <a:prstGeom prst="rect">
            <a:avLst/>
          </a:prstGeom>
        </p:spPr>
      </p:pic>
      <p:pic>
        <p:nvPicPr>
          <p:cNvPr id="10" name="图片 9" descr="upload_3983089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387" y="1176671"/>
            <a:ext cx="1641124" cy="223192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947332" y="3617546"/>
            <a:ext cx="74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hangingPunct="1">
              <a:lnSpc>
                <a:spcPct val="120000"/>
              </a:lnSpc>
              <a:defRPr/>
            </a:pPr>
            <a:r>
              <a:rPr lang="en-US" altLang="zh-CN" sz="1500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Size A</a:t>
            </a:r>
          </a:p>
        </p:txBody>
      </p:sp>
      <p:sp>
        <p:nvSpPr>
          <p:cNvPr id="12" name="矩形 11"/>
          <p:cNvSpPr/>
          <p:nvPr/>
        </p:nvSpPr>
        <p:spPr>
          <a:xfrm>
            <a:off x="6789103" y="3617546"/>
            <a:ext cx="697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1">
              <a:lnSpc>
                <a:spcPct val="120000"/>
              </a:lnSpc>
              <a:defRPr/>
            </a:pPr>
            <a:r>
              <a:rPr lang="en-US" altLang="zh-CN" sz="1500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Size B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666689" y="2039212"/>
            <a:ext cx="2086636" cy="51961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5499775" y="1982696"/>
            <a:ext cx="2086634" cy="57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2468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AC9A5-819E-B9C4-3FD1-F80A22301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39750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包装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25257" y="746954"/>
            <a:ext cx="4017900" cy="33374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ts val="225"/>
              </a:spcBef>
            </a:pP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包装</a:t>
            </a:r>
            <a:r>
              <a:rPr lang="en-US" altLang="zh-CN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(A/B</a:t>
            </a: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框</a:t>
            </a:r>
            <a:r>
              <a:rPr lang="en-US" altLang="zh-CN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：内含包装箱、内衬、纸板等</a:t>
            </a:r>
            <a:endParaRPr lang="en-US" altLang="zh-CN" sz="15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 24" descr="upload_1299816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09" y="1715683"/>
            <a:ext cx="2590566" cy="1954286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602653" y="3719322"/>
            <a:ext cx="1113489" cy="2482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zh-CN" altLang="en-US" sz="1015">
                <a:solidFill>
                  <a:schemeClr val="bg1"/>
                </a:solidFill>
              </a:rPr>
              <a:t>包装效果图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666808" y="1428525"/>
            <a:ext cx="1113489" cy="2482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zh-CN" sz="1015">
                <a:solidFill>
                  <a:schemeClr val="bg1"/>
                </a:solidFill>
              </a:rPr>
              <a:t>EPE</a:t>
            </a:r>
            <a:r>
              <a:rPr lang="zh-CN" altLang="en-US" sz="1015">
                <a:solidFill>
                  <a:schemeClr val="bg1"/>
                </a:solidFill>
              </a:rPr>
              <a:t>珍珠棉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7671161" y="3182646"/>
            <a:ext cx="1113489" cy="2482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zh-CN" altLang="en-US" sz="1015">
                <a:solidFill>
                  <a:schemeClr val="bg1"/>
                </a:solidFill>
              </a:rPr>
              <a:t>驱动器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7660365" y="4171717"/>
            <a:ext cx="1113489" cy="2482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zh-CN" sz="1015">
                <a:solidFill>
                  <a:schemeClr val="bg1"/>
                </a:solidFill>
              </a:rPr>
              <a:t>EPE</a:t>
            </a:r>
            <a:r>
              <a:rPr lang="zh-CN" altLang="en-US" sz="1015">
                <a:solidFill>
                  <a:schemeClr val="bg1"/>
                </a:solidFill>
              </a:rPr>
              <a:t>珍珠棉</a:t>
            </a:r>
          </a:p>
        </p:txBody>
      </p:sp>
      <p:pic>
        <p:nvPicPr>
          <p:cNvPr id="30" name="图片 29" descr="upload_1277729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278" y="916545"/>
            <a:ext cx="2423921" cy="3954021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7665650" y="2560267"/>
            <a:ext cx="1378605" cy="48478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altLang="zh-CN" sz="1015">
                <a:solidFill>
                  <a:schemeClr val="bg1"/>
                </a:solidFill>
              </a:rPr>
              <a:t>STO</a:t>
            </a:r>
            <a:r>
              <a:rPr lang="zh-CN" altLang="en-US" sz="1015">
                <a:solidFill>
                  <a:schemeClr val="bg1"/>
                </a:solidFill>
              </a:rPr>
              <a:t>插头连接器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7665650" y="2151231"/>
            <a:ext cx="1378605" cy="484784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zh-CN" altLang="en-US" sz="1015">
                <a:solidFill>
                  <a:schemeClr val="bg1"/>
                </a:solidFill>
              </a:rPr>
              <a:t>电源插头连接器</a:t>
            </a:r>
          </a:p>
        </p:txBody>
      </p:sp>
      <p:cxnSp>
        <p:nvCxnSpPr>
          <p:cNvPr id="33" name="直接连接符 32"/>
          <p:cNvCxnSpPr/>
          <p:nvPr/>
        </p:nvCxnSpPr>
        <p:spPr>
          <a:xfrm>
            <a:off x="6829233" y="1583242"/>
            <a:ext cx="849589" cy="1"/>
          </a:xfrm>
          <a:prstGeom prst="line">
            <a:avLst/>
          </a:prstGeom>
          <a:ln w="6350" cap="flat" cmpd="sng" algn="ctr">
            <a:solidFill>
              <a:srgbClr val="00B0F0">
                <a:alpha val="100000"/>
              </a:srgb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6180625" y="2292046"/>
            <a:ext cx="1517699" cy="2"/>
          </a:xfrm>
          <a:prstGeom prst="line">
            <a:avLst/>
          </a:prstGeom>
          <a:ln w="6350" cap="flat" cmpd="sng" algn="ctr">
            <a:solidFill>
              <a:srgbClr val="00B0F0">
                <a:alpha val="100000"/>
              </a:srgb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6169828" y="2652412"/>
            <a:ext cx="1517699" cy="2"/>
          </a:xfrm>
          <a:prstGeom prst="line">
            <a:avLst/>
          </a:prstGeom>
          <a:ln w="6350" cap="flat" cmpd="sng" algn="ctr">
            <a:solidFill>
              <a:srgbClr val="00B0F0">
                <a:alpha val="100000"/>
              </a:srgb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6624816" y="3323345"/>
            <a:ext cx="1074640" cy="1"/>
          </a:xfrm>
          <a:prstGeom prst="line">
            <a:avLst/>
          </a:prstGeom>
          <a:ln w="6350" cap="flat" cmpd="sng" algn="ctr">
            <a:solidFill>
              <a:srgbClr val="00B0F0">
                <a:alpha val="100000"/>
              </a:srgb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6829654" y="4319991"/>
            <a:ext cx="836280" cy="1"/>
          </a:xfrm>
          <a:prstGeom prst="line">
            <a:avLst/>
          </a:prstGeom>
          <a:ln w="6350" cap="flat" cmpd="sng" algn="ctr">
            <a:solidFill>
              <a:srgbClr val="00B0F0">
                <a:alpha val="100000"/>
              </a:srgbClr>
            </a:solidFill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067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59C3F-96DA-8754-DBA6-9AFB128F6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57D8E-92D0-80D6-2901-42298AB16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电气规格</a:t>
            </a:r>
            <a:endParaRPr lang="en-IL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9839" y="4774174"/>
            <a:ext cx="6188363" cy="36932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目前推出的是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200V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级</a:t>
            </a:r>
            <a:r>
              <a:rPr lang="en-US" altLang="zh-CN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CD3E EB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基本型。采用</a:t>
            </a:r>
            <a:r>
              <a:rPr lang="en-US" altLang="zh-CN" sz="1200" dirty="0" err="1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EtherCAT</a:t>
            </a: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总线通讯。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054" y="1043514"/>
            <a:ext cx="5605808" cy="373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D8426-26BC-0395-843A-C2A2499D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环境要求</a:t>
            </a:r>
            <a:endParaRPr lang="zh-CN" altLang="en-US" sz="3200" dirty="0">
              <a:sym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490" y="1000436"/>
            <a:ext cx="7000836" cy="401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+mn-lt"/>
                <a:ea typeface="+mn-ea"/>
                <a:cs typeface="+mn-ea"/>
                <a:sym typeface="+mn-lt"/>
              </a:rPr>
              <a:t>安装要求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94" y="988032"/>
            <a:ext cx="5720883" cy="4037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lt"/>
                <a:ea typeface="+mn-ea"/>
                <a:cs typeface="+mn-ea"/>
                <a:sym typeface="+mn-lt"/>
              </a:rPr>
              <a:t>自整定 </a:t>
            </a:r>
            <a:r>
              <a:rPr lang="en-US" altLang="zh-CN" b="1" dirty="0">
                <a:latin typeface="+mn-lt"/>
                <a:ea typeface="+mn-ea"/>
                <a:cs typeface="+mn-ea"/>
                <a:sym typeface="+mn-lt"/>
              </a:rPr>
              <a:t>Auto</a:t>
            </a:r>
            <a:r>
              <a:rPr lang="zh-CN" altLang="en-US" b="1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b="1" dirty="0">
                <a:latin typeface="+mn-lt"/>
                <a:ea typeface="+mn-ea"/>
                <a:cs typeface="+mn-ea"/>
                <a:sym typeface="+mn-lt"/>
              </a:rPr>
              <a:t>Tuning</a:t>
            </a:r>
            <a:endParaRPr 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768" y="876300"/>
            <a:ext cx="3029036" cy="39515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59" y="876300"/>
            <a:ext cx="5581650" cy="3743325"/>
          </a:xfrm>
          <a:prstGeom prst="rect">
            <a:avLst/>
          </a:prstGeom>
        </p:spPr>
      </p:pic>
      <p:sp>
        <p:nvSpPr>
          <p:cNvPr id="9" name="文本框 2"/>
          <p:cNvSpPr txBox="1"/>
          <p:nvPr/>
        </p:nvSpPr>
        <p:spPr>
          <a:xfrm>
            <a:off x="279118" y="4557620"/>
            <a:ext cx="2204444" cy="55399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none" lIns="91437" tIns="91437" rIns="91437" bIns="91437" numCol="1" spcCol="38100" rtlCol="0" anchor="t">
            <a:spAutoFit/>
          </a:bodyPr>
          <a:lstStyle>
            <a:defPPr marL="0" marR="0" indent="0" algn="l" defTabSz="3429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675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0" algn="l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35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171450" marR="0" indent="-17145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Helvetica"/>
              </a:rPr>
              <a:t>外部配置断路器或保险丝；</a:t>
            </a:r>
            <a:endParaRPr kumimoji="0" lang="en-US" altLang="zh-CN" sz="1200" b="0" i="0" u="none" strike="noStrike" cap="none" spc="0" normalizeH="0" baseline="0" dirty="0" smtClean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  <a:p>
            <a:pPr marL="171450" marR="0" indent="-17145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确保接地可靠。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61246-44D6-9F2D-A824-2AEF94E90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/>
              <a:t>STO</a:t>
            </a:r>
            <a:r>
              <a:rPr lang="zh-CN" altLang="en-US" b="1" dirty="0" smtClean="0"/>
              <a:t>接口</a:t>
            </a:r>
            <a:endParaRPr lang="LID4096" b="1" dirty="0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015307"/>
              </p:ext>
            </p:extLst>
          </p:nvPr>
        </p:nvGraphicFramePr>
        <p:xfrm>
          <a:off x="2872948" y="876300"/>
          <a:ext cx="5245632" cy="2918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08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425">
                <a:tc rowSpan="9"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 dirty="0">
                          <a:effectLst/>
                        </a:rPr>
                        <a:t>STO  interface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Pin No.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Signal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Function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1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24V_O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24V Output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2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24V_COM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24V GND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3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EXT_STO1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External STO1 signal input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3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 dirty="0">
                          <a:effectLst/>
                        </a:rPr>
                        <a:t>4</a:t>
                      </a:r>
                      <a:endParaRPr lang="zh-CN" altLang="en-US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EXT_STO_COM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External STO signal common term.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5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EXT_STO2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External STO2 signal input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6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EXT_STO_COM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External STO signal common term.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7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NC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Leave Floating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0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altLang="zh-CN" sz="1050" kern="100">
                          <a:effectLst/>
                        </a:rPr>
                        <a:t>8</a:t>
                      </a:r>
                      <a:endParaRPr lang="zh-CN" alt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>
                          <a:effectLst/>
                        </a:rPr>
                        <a:t>NC</a:t>
                      </a:r>
                      <a:endParaRPr lang="en-US" sz="105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500"/>
                        </a:lnSpc>
                        <a:spcAft>
                          <a:spcPts val="300"/>
                        </a:spcAft>
                      </a:pPr>
                      <a:r>
                        <a:rPr lang="en-US" sz="1050" kern="100" dirty="0">
                          <a:effectLst/>
                        </a:rPr>
                        <a:t>Leave Floating</a:t>
                      </a:r>
                      <a:endParaRPr lang="en-US" sz="105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72" y="876300"/>
            <a:ext cx="2203339" cy="255929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96772" y="4048265"/>
            <a:ext cx="6739246" cy="1015657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7" tIns="91437" rIns="91437" bIns="91437" numCol="1" spcCol="38100" rtlCol="0" anchor="t">
            <a:spAutoFit/>
          </a:bodyPr>
          <a:lstStyle/>
          <a:p>
            <a:pPr defTabSz="1828800"/>
            <a:r>
              <a:rPr lang="zh-CN" altLang="en-US" sz="1200" dirty="0" smtClean="0">
                <a:solidFill>
                  <a:schemeClr val="bg1"/>
                </a:solidFill>
                <a:sym typeface="微软雅黑" panose="020B0503020204020204" charset="-122"/>
              </a:rPr>
              <a:t>（</a:t>
            </a:r>
            <a:r>
              <a:rPr lang="zh-CN" altLang="en-US" dirty="0">
                <a:solidFill>
                  <a:schemeClr val="bg1"/>
                </a:solidFill>
              </a:rPr>
              <a:t>安全转矩关闭（</a:t>
            </a:r>
            <a:r>
              <a:rPr lang="en-US" altLang="zh-CN" dirty="0">
                <a:solidFill>
                  <a:schemeClr val="bg1"/>
                </a:solidFill>
              </a:rPr>
              <a:t>STO</a:t>
            </a:r>
            <a:r>
              <a:rPr lang="zh-CN" altLang="en-US" dirty="0">
                <a:solidFill>
                  <a:schemeClr val="bg1"/>
                </a:solidFill>
              </a:rPr>
              <a:t>）是一项安全功能，可防止驱动器向电机供电，避免产生转矩</a:t>
            </a:r>
            <a:r>
              <a:rPr lang="zh-CN" altLang="en-US" dirty="0" smtClean="0">
                <a:solidFill>
                  <a:schemeClr val="bg1"/>
                </a:solidFill>
              </a:rPr>
              <a:t>。</a:t>
            </a:r>
            <a:r>
              <a:rPr lang="zh-CN" altLang="en-US" dirty="0">
                <a:solidFill>
                  <a:schemeClr val="bg1"/>
                </a:solidFill>
              </a:rPr>
              <a:t>注意 如果应用程序无需</a:t>
            </a:r>
            <a:r>
              <a:rPr lang="en-US" altLang="zh-CN" dirty="0">
                <a:solidFill>
                  <a:schemeClr val="bg1"/>
                </a:solidFill>
              </a:rPr>
              <a:t>STO</a:t>
            </a:r>
            <a:r>
              <a:rPr lang="zh-CN" altLang="en-US" dirty="0">
                <a:solidFill>
                  <a:schemeClr val="bg1"/>
                </a:solidFill>
              </a:rPr>
              <a:t>控制，可使用驱动器随附的</a:t>
            </a:r>
            <a:r>
              <a:rPr lang="en-US" altLang="zh-CN" dirty="0">
                <a:solidFill>
                  <a:schemeClr val="bg1"/>
                </a:solidFill>
              </a:rPr>
              <a:t>STO</a:t>
            </a:r>
            <a:r>
              <a:rPr lang="zh-CN" altLang="en-US" dirty="0">
                <a:solidFill>
                  <a:schemeClr val="bg1"/>
                </a:solidFill>
              </a:rPr>
              <a:t>旁路插头。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8061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Wide&quot;,&quot;Name&quot;:&quot;GuidesStyle_Wide&quot;,&quot;Kind&quot;:0,&quot;OldGuidesSetting&quot;:{&quot;HeaderHeight&quot;:15.0,&quot;FooterHeight&quot;:9.0,&quot;SideMargin&quot;:5.5,&quot;TopMargin&quot;:0.0,&quot;BottomMargin&quot;:0.0,&quot;IntervalMargin&quot;:2.5}}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a4410d4-4087-46d5-947d-648c77d5d93c">
      <a:majorFont>
        <a:latin typeface="Arial" panose="020F0302020204030204"/>
        <a:ea typeface="Microsoft YaHei"/>
        <a:cs typeface=""/>
      </a:majorFont>
      <a:minorFont>
        <a:latin typeface="Arial" panose="020F0502020204030204"/>
        <a:ea typeface="Microsoft YaHei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2256</TotalTime>
  <Words>717</Words>
  <Application>Microsoft Office PowerPoint</Application>
  <PresentationFormat>全屏显示(16:9)</PresentationFormat>
  <Paragraphs>239</Paragraphs>
  <Slides>19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5" baseType="lpstr">
      <vt:lpstr>Microsoft YaHei</vt:lpstr>
      <vt:lpstr>Stencil</vt:lpstr>
      <vt:lpstr>华文楷体</vt:lpstr>
      <vt:lpstr>Visby Round CF</vt:lpstr>
      <vt:lpstr>Visby Round CF Bold</vt:lpstr>
      <vt:lpstr>宋体</vt:lpstr>
      <vt:lpstr>Visby Round CF Heavy</vt:lpstr>
      <vt:lpstr>Microsoft YaHei</vt:lpstr>
      <vt:lpstr>Helvetica</vt:lpstr>
      <vt:lpstr>Segoe UI Semibold</vt:lpstr>
      <vt:lpstr>Aharoni</vt:lpstr>
      <vt:lpstr>Arial</vt:lpstr>
      <vt:lpstr>等线</vt:lpstr>
      <vt:lpstr>Calibri</vt:lpstr>
      <vt:lpstr>Times New Roman</vt:lpstr>
      <vt:lpstr>Office Theme</vt:lpstr>
      <vt:lpstr>CD3E 硬件功能简介</vt:lpstr>
      <vt:lpstr>PowerPoint 演示文稿</vt:lpstr>
      <vt:lpstr>CD3E外观</vt:lpstr>
      <vt:lpstr> 包装</vt:lpstr>
      <vt:lpstr>电气规格</vt:lpstr>
      <vt:lpstr>环境要求</vt:lpstr>
      <vt:lpstr>安装要求</vt:lpstr>
      <vt:lpstr>自整定 Auto Tuning</vt:lpstr>
      <vt:lpstr>STO接口</vt:lpstr>
      <vt:lpstr>STO接口</vt:lpstr>
      <vt:lpstr>以太网接口</vt:lpstr>
      <vt:lpstr>ETHERCAT接口</vt:lpstr>
      <vt:lpstr>IO接口</vt:lpstr>
      <vt:lpstr>5路数字输入DI接口</vt:lpstr>
      <vt:lpstr>2路高速数字输入TouchProbe/Fast In接口</vt:lpstr>
      <vt:lpstr>3路数字输出DO接口</vt:lpstr>
      <vt:lpstr>编码器脉冲输出接口</vt:lpstr>
      <vt:lpstr>编码器接口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Soudry, Omri</dc:creator>
  <cp:lastModifiedBy>Midea</cp:lastModifiedBy>
  <cp:revision>223</cp:revision>
  <dcterms:created xsi:type="dcterms:W3CDTF">2023-08-30T13:13:37Z</dcterms:created>
  <dcterms:modified xsi:type="dcterms:W3CDTF">2026-07-13T07:24:41Z</dcterms:modified>
</cp:coreProperties>
</file>